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7" r:id="rId12"/>
    <p:sldId id="266" r:id="rId13"/>
    <p:sldId id="267" r:id="rId14"/>
    <p:sldId id="291" r:id="rId15"/>
    <p:sldId id="295" r:id="rId16"/>
    <p:sldId id="292" r:id="rId17"/>
    <p:sldId id="269" r:id="rId18"/>
    <p:sldId id="290" r:id="rId19"/>
    <p:sldId id="273" r:id="rId20"/>
    <p:sldId id="274" r:id="rId21"/>
    <p:sldId id="285" r:id="rId22"/>
    <p:sldId id="284" r:id="rId23"/>
    <p:sldId id="275" r:id="rId24"/>
    <p:sldId id="286" r:id="rId25"/>
    <p:sldId id="287" r:id="rId26"/>
    <p:sldId id="289" r:id="rId27"/>
    <p:sldId id="288" r:id="rId28"/>
    <p:sldId id="278" r:id="rId29"/>
    <p:sldId id="283" r:id="rId30"/>
    <p:sldId id="293" r:id="rId31"/>
    <p:sldId id="280" r:id="rId32"/>
    <p:sldId id="281" r:id="rId33"/>
    <p:sldId id="282" r:id="rId34"/>
  </p:sldIdLst>
  <p:sldSz cx="9144000" cy="6858000" type="screen4x3"/>
  <p:notesSz cx="6858000" cy="9144000"/>
  <p:embeddedFontLst>
    <p:embeddedFont>
      <p:font typeface="Algerian" panose="04020705040A02060702" pitchFamily="82" charset="0"/>
      <p:regular r:id="rId36"/>
    </p:embeddedFont>
    <p:embeddedFont>
      <p:font typeface="Helvetica Neue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3F5EA-9970-42FD-BF01-4722CF110BEC}">
  <a:tblStyle styleId="{42E3F5EA-9970-42FD-BF01-4722CF110B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23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hun J B" userId="d28ef5bc25650403" providerId="LiveId" clId="{C8567E65-CB3F-4E28-93D2-02F2A2A00D84}"/>
    <pc:docChg chg="undo custSel modSld">
      <pc:chgData name="Mithun J B" userId="d28ef5bc25650403" providerId="LiveId" clId="{C8567E65-CB3F-4E28-93D2-02F2A2A00D84}" dt="2024-04-30T14:54:53.611" v="1" actId="14734"/>
      <pc:docMkLst>
        <pc:docMk/>
      </pc:docMkLst>
      <pc:sldChg chg="modSp mod">
        <pc:chgData name="Mithun J B" userId="d28ef5bc25650403" providerId="LiveId" clId="{C8567E65-CB3F-4E28-93D2-02F2A2A00D84}" dt="2024-04-30T14:54:53.611" v="1" actId="14734"/>
        <pc:sldMkLst>
          <pc:docMk/>
          <pc:sldMk cId="0" sldId="264"/>
        </pc:sldMkLst>
        <pc:graphicFrameChg chg="modGraphic">
          <ac:chgData name="Mithun J B" userId="d28ef5bc25650403" providerId="LiveId" clId="{C8567E65-CB3F-4E28-93D2-02F2A2A00D84}" dt="2024-04-30T14:54:53.611" v="1" actId="14734"/>
          <ac:graphicFrameMkLst>
            <pc:docMk/>
            <pc:sldMk cId="0" sldId="264"/>
            <ac:graphicFrameMk id="155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2233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3589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748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6324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477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5962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9210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232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2676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5554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2619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ctrTitle"/>
          </p:nvPr>
        </p:nvSpPr>
        <p:spPr>
          <a:xfrm>
            <a:off x="0" y="393308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imes New Roman"/>
              <a:buNone/>
            </a:pPr>
            <a:r>
              <a:rPr lang="en-US" sz="40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“Image Processing based Traffic Surveillance”</a:t>
            </a:r>
            <a:endParaRPr sz="4000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1"/>
          </p:nvPr>
        </p:nvSpPr>
        <p:spPr>
          <a:xfrm>
            <a:off x="1350818" y="1447800"/>
            <a:ext cx="6400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sz="2400" dirty="0"/>
              <a:t>Presented by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D K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Chandrakanth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1SI20EC020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Siddharth Prabhu	1SI20EC090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Preetham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G M		1SI20EC121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Mithun J B		1SI20EC124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Under the guidance of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A.N Mukunda Rao,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Associate Professor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dirty="0"/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dirty="0"/>
          </a:p>
        </p:txBody>
      </p:sp>
      <p:sp>
        <p:nvSpPr>
          <p:cNvPr id="85" name="Google Shape;85;p12"/>
          <p:cNvSpPr txBox="1"/>
          <p:nvPr/>
        </p:nvSpPr>
        <p:spPr>
          <a:xfrm>
            <a:off x="923731" y="5397910"/>
            <a:ext cx="78341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ELECTRONICS AND COMMUNICATION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SIDDAGANGA INSTITUTE OF TECHNOLOGY, TUMKUR-3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2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130015"/>
            <a:ext cx="1051727" cy="10629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103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Literature Review Summary</a:t>
            </a:r>
            <a:br>
              <a:rPr lang="en-US" sz="3600"/>
            </a:br>
            <a:endParaRPr sz="3600"/>
          </a:p>
        </p:txBody>
      </p:sp>
      <p:sp>
        <p:nvSpPr>
          <p:cNvPr id="162" name="Google Shape;16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457200" y="1114355"/>
            <a:ext cx="82296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Researchers have explored Convolutional Neural Networks (CNN) for traffic safety.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Focus areas include object segmentation, binary classifiers for helmet detection, and block-based Hough transform for zebra crossing recognition.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Specific applications involve developing binary classifiers for helmet detection and using block-based Hough transform for zebra crossing recognition.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Limitations of the Work: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Existing approaches suffer from less accuracy, lower speed computation, and increased complexity.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Each paper typically develops models for specific tasks, resulting in fragmented solutions.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103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Literature Review Summary</a:t>
            </a:r>
            <a:br>
              <a:rPr lang="en-US" sz="3600"/>
            </a:br>
            <a:endParaRPr sz="3600"/>
          </a:p>
        </p:txBody>
      </p:sp>
      <p:sp>
        <p:nvSpPr>
          <p:cNvPr id="162" name="Google Shape;16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542300" y="1021049"/>
            <a:ext cx="82296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Integration for Comprehensive Approach: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To overcome limitations, the proposed project integrates these models into a unified system.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The goal is to achieve a comprehensive approach to traffic safety enforcement.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Selection of YOLOv8: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YOLO models are chosen for traffic violation detection due to their speed and accuracy.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YOLOv8 is selected for its ability to be trained on larger datasets and its Multi-Scale Feature Fusion for detecting small objects.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The model's anchor-free bounding box detection capacity aids in non-maximum suppression (NMS) for faster processing, improving both speed and accuracy.</a:t>
            </a:r>
          </a:p>
        </p:txBody>
      </p:sp>
    </p:spTree>
    <p:extLst>
      <p:ext uri="{BB962C8B-B14F-4D97-AF65-F5344CB8AC3E}">
        <p14:creationId xmlns:p14="http://schemas.microsoft.com/office/powerpoint/2010/main" val="390106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383525" y="0"/>
            <a:ext cx="82296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1462325" y="5987051"/>
            <a:ext cx="582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Fig.1. Block diagram of the proposed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2FEF1-2D48-A886-377D-D800C401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5" y="849630"/>
            <a:ext cx="7747146" cy="51893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457200" y="266827"/>
            <a:ext cx="8229600" cy="93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Flow Chart</a:t>
            </a:r>
            <a:endParaRPr dirty="0"/>
          </a:p>
        </p:txBody>
      </p:sp>
      <p:sp>
        <p:nvSpPr>
          <p:cNvPr id="179" name="Google Shape;17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1971367" y="5987018"/>
            <a:ext cx="5181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Fig.2. Work flow of the proposed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080C0-86A6-6629-FBE2-3E30F320A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53" y="897356"/>
            <a:ext cx="5850294" cy="50632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dirty="0"/>
          </a:p>
        </p:txBody>
      </p:sp>
      <p:sp>
        <p:nvSpPr>
          <p:cNvPr id="187" name="Google Shape;18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Dept. of ECE,                                                                        SIT, </a:t>
            </a:r>
            <a:r>
              <a:rPr lang="en-US" dirty="0" err="1"/>
              <a:t>Tumkur</a:t>
            </a:r>
            <a:endParaRPr dirty="0"/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1"/>
          </p:nvPr>
        </p:nvSpPr>
        <p:spPr>
          <a:xfrm>
            <a:off x="457199" y="1417638"/>
            <a:ext cx="8229599" cy="493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2600">
              <a:spcBef>
                <a:spcPts val="440"/>
              </a:spcBef>
              <a:buSzPts val="2200"/>
            </a:pPr>
            <a:r>
              <a:rPr lang="en-GB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Dataset gathering</a:t>
            </a:r>
          </a:p>
          <a:p>
            <a:pPr marL="482600">
              <a:spcBef>
                <a:spcPts val="440"/>
              </a:spcBef>
              <a:buSzPts val="2200"/>
            </a:pPr>
            <a:r>
              <a:rPr lang="en-GB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Annotation of images with  a total of 9967 instances</a:t>
            </a:r>
          </a:p>
          <a:p>
            <a:pPr marL="482600">
              <a:spcBef>
                <a:spcPts val="440"/>
              </a:spcBef>
              <a:buSzPts val="2200"/>
            </a:pPr>
            <a:r>
              <a:rPr lang="en-GB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Model training : </a:t>
            </a:r>
            <a:r>
              <a:rPr lang="en-GB" sz="20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was conducted over 100 epochs using the YOLOv8n model.</a:t>
            </a:r>
            <a:endParaRPr lang="en-GB" sz="2000" dirty="0">
              <a:highlight>
                <a:srgbClr val="FFFFFF"/>
              </a:highlight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82600">
              <a:spcBef>
                <a:spcPts val="440"/>
              </a:spcBef>
              <a:buSzPts val="2200"/>
            </a:pPr>
            <a:r>
              <a:rPr lang="en-GB" sz="20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Prediction</a:t>
            </a:r>
          </a:p>
          <a:p>
            <a:pPr marL="342900" lvl="0" indent="-203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9188A-997E-F0D1-3E24-786BA87AA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59" y="3135085"/>
            <a:ext cx="6820678" cy="30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8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Methodology (Contd..)</a:t>
            </a:r>
            <a:endParaRPr dirty="0"/>
          </a:p>
        </p:txBody>
      </p:sp>
      <p:sp>
        <p:nvSpPr>
          <p:cNvPr id="187" name="Google Shape;18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Dept. of ECE,                                                                        SIT, </a:t>
            </a:r>
            <a:r>
              <a:rPr lang="en-US" dirty="0" err="1"/>
              <a:t>Tumkur</a:t>
            </a:r>
            <a:endParaRPr dirty="0"/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1"/>
          </p:nvPr>
        </p:nvSpPr>
        <p:spPr>
          <a:xfrm>
            <a:off x="457199" y="1417638"/>
            <a:ext cx="8229599" cy="493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2600">
              <a:spcBef>
                <a:spcPts val="440"/>
              </a:spcBef>
              <a:buSzPts val="2200"/>
            </a:pPr>
            <a:r>
              <a:rPr lang="en-GB" sz="2000" dirty="0">
                <a:highlight>
                  <a:srgbClr val="FFFFFF"/>
                </a:highligh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Prediction</a:t>
            </a:r>
          </a:p>
          <a:p>
            <a:pPr marL="996950" lvl="1" indent="-400050">
              <a:spcBef>
                <a:spcPts val="440"/>
              </a:spcBef>
              <a:buSzPts val="2200"/>
              <a:buFont typeface="+mj-lt"/>
              <a:buAutoNum type="romanLcPeriod"/>
            </a:pPr>
            <a:r>
              <a:rPr lang="en-IN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  <a:p>
            <a:pPr marL="996950" lvl="1" indent="-400050">
              <a:spcBef>
                <a:spcPts val="440"/>
              </a:spcBef>
              <a:buSzPts val="2200"/>
              <a:buFont typeface="+mj-lt"/>
              <a:buAutoNum type="romanLcPeriod"/>
            </a:pPr>
            <a:r>
              <a:rPr lang="en-IN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Multi-Scale Feature Fusion</a:t>
            </a:r>
            <a:endParaRPr lang="en-IN" sz="18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6950" lvl="1" indent="-400050">
              <a:spcBef>
                <a:spcPts val="440"/>
              </a:spcBef>
              <a:buSzPts val="2200"/>
              <a:buFont typeface="+mj-lt"/>
              <a:buAutoNum type="romanLcPeriod"/>
            </a:pPr>
            <a:r>
              <a:rPr lang="en-IN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Grid Division (S x S)</a:t>
            </a:r>
          </a:p>
          <a:p>
            <a:pPr marL="996950" lvl="1" indent="-400050">
              <a:spcBef>
                <a:spcPts val="440"/>
              </a:spcBef>
              <a:buSzPts val="2200"/>
              <a:buFont typeface="+mj-lt"/>
              <a:buAutoNum type="romanLcPeriod"/>
            </a:pPr>
            <a:r>
              <a:rPr lang="en-GB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and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probabilities </a:t>
            </a:r>
            <a:r>
              <a:rPr lang="en-GB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IN" sz="18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6950" lvl="1" indent="-400050">
              <a:spcBef>
                <a:spcPts val="440"/>
              </a:spcBef>
              <a:buSzPts val="2200"/>
              <a:buFont typeface="+mj-lt"/>
              <a:buAutoNum type="romanLcPeriod"/>
            </a:pPr>
            <a:r>
              <a:rPr lang="en-IN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Non-Maximum Suppression </a:t>
            </a:r>
            <a:endParaRPr lang="en-GB"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82600">
              <a:spcBef>
                <a:spcPts val="440"/>
              </a:spcBef>
              <a:buSzPts val="2200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  <a:p>
            <a:pPr marL="996950" lvl="1" indent="-400050">
              <a:spcBef>
                <a:spcPts val="440"/>
              </a:spcBef>
              <a:buSzPts val="2200"/>
              <a:buFont typeface="+mj-lt"/>
              <a:buAutoNum type="romanL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bounding boxes</a:t>
            </a:r>
          </a:p>
          <a:p>
            <a:pPr marL="996950" lvl="1" indent="-400050">
              <a:spcBef>
                <a:spcPts val="440"/>
              </a:spcBef>
              <a:buSzPts val="2200"/>
              <a:buFont typeface="+mj-lt"/>
              <a:buAutoNum type="romanL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Labelling names and confidence scores</a:t>
            </a:r>
            <a:r>
              <a:rPr lang="en-GB" sz="1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marL="996950" lvl="1" indent="-400050">
              <a:spcBef>
                <a:spcPts val="440"/>
              </a:spcBef>
              <a:buSzPts val="2200"/>
              <a:buFont typeface="+mj-lt"/>
              <a:buAutoNum type="romanLcPeriod"/>
            </a:pPr>
            <a:endParaRPr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4447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Software Description</a:t>
            </a:r>
            <a:endParaRPr dirty="0"/>
          </a:p>
        </p:txBody>
      </p:sp>
      <p:sp>
        <p:nvSpPr>
          <p:cNvPr id="187" name="Google Shape;18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Dept. of ECE,                                                                        SIT, </a:t>
            </a:r>
            <a:r>
              <a:rPr lang="en-US" dirty="0" err="1"/>
              <a:t>Tumkur</a:t>
            </a:r>
            <a:endParaRPr dirty="0"/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1"/>
          </p:nvPr>
        </p:nvSpPr>
        <p:spPr>
          <a:xfrm>
            <a:off x="307909" y="1129396"/>
            <a:ext cx="7506929" cy="78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260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YOLOv8 architecture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3086100" y="4576319"/>
            <a:ext cx="2971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Courtesy : blog.roboflow.com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A3CE4-6E54-758C-1D3B-D0CC73FB1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38" y="1769463"/>
            <a:ext cx="7809724" cy="2865737"/>
          </a:xfrm>
          <a:prstGeom prst="rect">
            <a:avLst/>
          </a:prstGeom>
        </p:spPr>
      </p:pic>
      <p:sp>
        <p:nvSpPr>
          <p:cNvPr id="2" name="Google Shape;188;p24">
            <a:extLst>
              <a:ext uri="{FF2B5EF4-FFF2-40B4-BE49-F238E27FC236}">
                <a16:creationId xmlns:a16="http://schemas.microsoft.com/office/drawing/2014/main" id="{64CD00A3-117F-9E62-F66B-B83015FBE2AE}"/>
              </a:ext>
            </a:extLst>
          </p:cNvPr>
          <p:cNvSpPr txBox="1">
            <a:spLocks/>
          </p:cNvSpPr>
          <p:nvPr/>
        </p:nvSpPr>
        <p:spPr>
          <a:xfrm>
            <a:off x="307908" y="5155477"/>
            <a:ext cx="7506929" cy="78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82600">
              <a:spcBef>
                <a:spcPts val="44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Roboflow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Annotation of images.</a:t>
            </a:r>
          </a:p>
          <a:p>
            <a:pPr marL="482600">
              <a:spcBef>
                <a:spcPts val="44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Google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colab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Model training. </a:t>
            </a:r>
          </a:p>
          <a:p>
            <a:pPr marL="342900">
              <a:spcBef>
                <a:spcPts val="440"/>
              </a:spcBef>
              <a:buSzPts val="2200"/>
              <a:buFont typeface="Arial" panose="020B0604020202020204" pitchFamily="34" charset="0"/>
              <a:buChar char="•"/>
            </a:pPr>
            <a:endParaRPr lang="en-US"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spcBef>
                <a:spcPts val="440"/>
              </a:spcBef>
              <a:buSzPts val="2200"/>
              <a:buFont typeface="Arial" panose="020B0604020202020204" pitchFamily="34" charset="0"/>
              <a:buChar char="•"/>
            </a:pPr>
            <a:endParaRPr lang="en-US"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9129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Software Description (Contd..)</a:t>
            </a:r>
            <a:endParaRPr dirty="0"/>
          </a:p>
        </p:txBody>
      </p:sp>
      <p:sp>
        <p:nvSpPr>
          <p:cNvPr id="197" name="Google Shape;19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2384859" y="5701260"/>
            <a:ext cx="4343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Fig.3.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LPR model framework.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E34C6F-F0A3-51C1-C5D4-787D57D54BFA}"/>
              </a:ext>
            </a:extLst>
          </p:cNvPr>
          <p:cNvSpPr/>
          <p:nvPr/>
        </p:nvSpPr>
        <p:spPr>
          <a:xfrm>
            <a:off x="3327509" y="1989621"/>
            <a:ext cx="24790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172369-180A-DA36-8187-8DEA29325ADD}"/>
              </a:ext>
            </a:extLst>
          </p:cNvPr>
          <p:cNvSpPr/>
          <p:nvPr/>
        </p:nvSpPr>
        <p:spPr>
          <a:xfrm>
            <a:off x="3327509" y="2734899"/>
            <a:ext cx="24790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6EF1C1-F1C0-D8B3-EF58-AA4D1D42C0E5}"/>
              </a:ext>
            </a:extLst>
          </p:cNvPr>
          <p:cNvSpPr/>
          <p:nvPr/>
        </p:nvSpPr>
        <p:spPr>
          <a:xfrm>
            <a:off x="3317039" y="3480177"/>
            <a:ext cx="24790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 Plate Localization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211D98-C37B-E62A-FA64-8A9BFD1430AB}"/>
              </a:ext>
            </a:extLst>
          </p:cNvPr>
          <p:cNvSpPr/>
          <p:nvPr/>
        </p:nvSpPr>
        <p:spPr>
          <a:xfrm>
            <a:off x="3276709" y="4391738"/>
            <a:ext cx="24790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Segmentation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0A752-0833-C91F-8C44-0D68B6012766}"/>
              </a:ext>
            </a:extLst>
          </p:cNvPr>
          <p:cNvSpPr/>
          <p:nvPr/>
        </p:nvSpPr>
        <p:spPr>
          <a:xfrm>
            <a:off x="3266239" y="5164934"/>
            <a:ext cx="24790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 Recognition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665A060-B71B-F98A-9BC4-4FD14A19DD9D}"/>
              </a:ext>
            </a:extLst>
          </p:cNvPr>
          <p:cNvSpPr/>
          <p:nvPr/>
        </p:nvSpPr>
        <p:spPr>
          <a:xfrm>
            <a:off x="4505759" y="2381154"/>
            <a:ext cx="101600" cy="3249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DDDD0A5-51BC-BCE2-E20B-67453109CE0B}"/>
              </a:ext>
            </a:extLst>
          </p:cNvPr>
          <p:cNvSpPr/>
          <p:nvPr/>
        </p:nvSpPr>
        <p:spPr>
          <a:xfrm>
            <a:off x="4505759" y="3117414"/>
            <a:ext cx="101600" cy="3249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67E6AC4-CBB3-8FD4-E0A8-A574C525204F}"/>
              </a:ext>
            </a:extLst>
          </p:cNvPr>
          <p:cNvSpPr/>
          <p:nvPr/>
        </p:nvSpPr>
        <p:spPr>
          <a:xfrm>
            <a:off x="4505759" y="3909031"/>
            <a:ext cx="101600" cy="4371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082716D-77CF-8EB8-A395-C9750AE19226}"/>
              </a:ext>
            </a:extLst>
          </p:cNvPr>
          <p:cNvSpPr/>
          <p:nvPr/>
        </p:nvSpPr>
        <p:spPr>
          <a:xfrm>
            <a:off x="4516229" y="4761070"/>
            <a:ext cx="101600" cy="3693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Google Shape;188;p24">
            <a:extLst>
              <a:ext uri="{FF2B5EF4-FFF2-40B4-BE49-F238E27FC236}">
                <a16:creationId xmlns:a16="http://schemas.microsoft.com/office/drawing/2014/main" id="{2DACFB9F-9A18-DD76-7085-BC9BB199ED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7909" y="1214283"/>
            <a:ext cx="8378891" cy="78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260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OpenALPR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model framework for license plate information extraction.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448056" y="1268963"/>
            <a:ext cx="8229600" cy="486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/>
            <a:r>
              <a:rPr lang="en-GB" sz="2000" dirty="0"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The dataset  of 2300 images were extracted from 50 videos of 100 hours footage.</a:t>
            </a:r>
          </a:p>
          <a:p>
            <a:pPr marL="342900" algn="just"/>
            <a:r>
              <a:rPr lang="en-GB" sz="2000" dirty="0"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The collected images are annotated using </a:t>
            </a:r>
            <a:r>
              <a:rPr lang="en-GB" sz="2000" dirty="0" err="1"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Roboflow</a:t>
            </a:r>
            <a:r>
              <a:rPr lang="en-GB" sz="2000" dirty="0"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considering 7 classes with the total annotations of 9967 instances.</a:t>
            </a:r>
          </a:p>
          <a:p>
            <a:pPr marL="342900" algn="just"/>
            <a:r>
              <a:rPr lang="en-GB" sz="2000" dirty="0"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The images are resized to 640 x 640.</a:t>
            </a:r>
          </a:p>
          <a:p>
            <a:pPr marL="342900" algn="just"/>
            <a:endParaRPr lang="en-GB" sz="2000" dirty="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0" indent="0" algn="just">
              <a:buNone/>
            </a:pPr>
            <a:r>
              <a:rPr lang="en-GB" sz="2000" dirty="0"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763931" y="5708814"/>
            <a:ext cx="363442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C65FF-6F32-1A91-0D0C-6C241CB5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3429000"/>
            <a:ext cx="3881534" cy="252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7CA77-A303-AF9F-FE8D-33AB25AD3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734" y="3429000"/>
            <a:ext cx="3813437" cy="2523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26DC74-8AC3-9F55-7FF8-E2C862C38BD0}"/>
              </a:ext>
            </a:extLst>
          </p:cNvPr>
          <p:cNvSpPr txBox="1"/>
          <p:nvPr/>
        </p:nvSpPr>
        <p:spPr>
          <a:xfrm>
            <a:off x="4063294" y="6214030"/>
            <a:ext cx="17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Dept. of ECE,                                                                        SIT,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Tumkur</a:t>
            </a:r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9310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Results and Discussion</a:t>
            </a:r>
            <a:endParaRPr dirty="0"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457200" y="1417639"/>
            <a:ext cx="8018206" cy="10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model was tested on approximately 50 videos of 100 hours </a:t>
            </a:r>
            <a:r>
              <a:rPr lang="en-GB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depicting traffic scenarios in </a:t>
            </a:r>
            <a:r>
              <a:rPr lang="en-GB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Tumakuru</a:t>
            </a:r>
            <a:r>
              <a:rPr lang="en-GB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and on the scenarios in  SIT campus, considering 20 possibilities in the videos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35" name="Google Shape;23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Dept. of ECE,                                                                        SIT, </a:t>
            </a:r>
            <a:r>
              <a:rPr lang="en-US" dirty="0" err="1"/>
              <a:t>Tumkur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64ABD3-C3D4-6AB2-87BB-829E07D6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16" y="2560638"/>
            <a:ext cx="6643396" cy="36815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324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dirty="0"/>
          </a:p>
          <a:p>
            <a:pPr marL="342900" lvl="0" indent="-33242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Motivation </a:t>
            </a:r>
            <a:endParaRPr dirty="0"/>
          </a:p>
          <a:p>
            <a:pPr marL="342900" lvl="0" indent="-33242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dirty="0"/>
          </a:p>
          <a:p>
            <a:pPr marL="342900" lvl="0" indent="-33242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dirty="0"/>
          </a:p>
          <a:p>
            <a:pPr marL="342900" lvl="0" indent="-33242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GB" sz="2200" dirty="0"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</a:p>
          <a:p>
            <a:pPr marL="342900" lvl="0" indent="-33242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GB" sz="2200" dirty="0">
                <a:latin typeface="Times New Roman"/>
                <a:ea typeface="Times New Roman"/>
                <a:cs typeface="Times New Roman"/>
                <a:sym typeface="Times New Roman"/>
              </a:rPr>
              <a:t>Flowchart</a:t>
            </a:r>
          </a:p>
          <a:p>
            <a:pPr marL="342900" lvl="0" indent="-33242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GB" sz="2200" dirty="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  <a:p>
            <a:pPr marL="342900" lvl="0" indent="-33242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Software description</a:t>
            </a:r>
          </a:p>
          <a:p>
            <a:pPr marL="342900" lvl="0" indent="-33242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Dataset </a:t>
            </a:r>
            <a:endParaRPr lang="en-US" sz="2400" dirty="0"/>
          </a:p>
          <a:p>
            <a:pPr marL="342900" lvl="0" indent="-33242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GB" sz="2200" dirty="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</a:p>
          <a:p>
            <a:pPr marL="342900" lvl="0" indent="-33242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3242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n-GB" sz="2200" dirty="0">
                <a:latin typeface="Times New Roman"/>
                <a:ea typeface="Times New Roman"/>
                <a:cs typeface="Times New Roman"/>
                <a:sym typeface="Times New Roman"/>
              </a:rPr>
              <a:t>Scope for future work</a:t>
            </a:r>
            <a:endParaRPr dirty="0"/>
          </a:p>
          <a:p>
            <a:pPr marL="342900" lvl="0" indent="-33147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03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Results (Cont..)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1221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45" name="Google Shape;245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Dept. of ECE,                                                                        SIT, </a:t>
            </a:r>
            <a:r>
              <a:rPr lang="en-US" dirty="0" err="1"/>
              <a:t>Tumkur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1E79C-0E7F-E25D-D23C-B7D549C02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8" y="2000311"/>
            <a:ext cx="7406183" cy="4142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9C317-E0B9-B7FA-C021-F7A526F05745}"/>
              </a:ext>
            </a:extLst>
          </p:cNvPr>
          <p:cNvSpPr txBox="1"/>
          <p:nvPr/>
        </p:nvSpPr>
        <p:spPr>
          <a:xfrm>
            <a:off x="419483" y="1400146"/>
            <a:ext cx="54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helmeted and no helmeted rider.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Results (Cont..)</a:t>
            </a:r>
            <a:endParaRPr dirty="0"/>
          </a:p>
        </p:txBody>
      </p:sp>
      <p:sp>
        <p:nvSpPr>
          <p:cNvPr id="245" name="Google Shape;245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00DDF-C5CE-071D-1C4B-387DCC559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4" y="2046328"/>
            <a:ext cx="7529212" cy="42447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D88BE-BA86-D929-7869-BBAE6A42976B}"/>
              </a:ext>
            </a:extLst>
          </p:cNvPr>
          <p:cNvSpPr txBox="1"/>
          <p:nvPr/>
        </p:nvSpPr>
        <p:spPr>
          <a:xfrm>
            <a:off x="419483" y="1400146"/>
            <a:ext cx="7884762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Two riders with helmet and two riders without helmet.</a:t>
            </a:r>
            <a:endParaRPr lang="en-US" sz="4400" dirty="0"/>
          </a:p>
          <a:p>
            <a:pPr marL="3429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5224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Results (Cont..)</a:t>
            </a:r>
            <a:endParaRPr dirty="0"/>
          </a:p>
        </p:txBody>
      </p:sp>
      <p:sp>
        <p:nvSpPr>
          <p:cNvPr id="245" name="Google Shape;245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FFC5D-702E-5791-2487-F0B5580A9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2" y="2052670"/>
            <a:ext cx="7559695" cy="3985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F1C7D-80EF-3DCA-C1E8-35E31C714BF4}"/>
              </a:ext>
            </a:extLst>
          </p:cNvPr>
          <p:cNvSpPr txBox="1"/>
          <p:nvPr/>
        </p:nvSpPr>
        <p:spPr>
          <a:xfrm>
            <a:off x="419483" y="1400146"/>
            <a:ext cx="5409433" cy="25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Riders using mobile phone while riding.</a:t>
            </a:r>
            <a:endParaRPr lang="en-US" sz="4400" dirty="0"/>
          </a:p>
          <a:p>
            <a:pPr marL="3429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92480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Results (Cont..)</a:t>
            </a:r>
            <a:endParaRPr dirty="0"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54" name="Google Shape;254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sp>
        <p:nvSpPr>
          <p:cNvPr id="255" name="Google Shape;255;p31"/>
          <p:cNvSpPr txBox="1"/>
          <p:nvPr/>
        </p:nvSpPr>
        <p:spPr>
          <a:xfrm>
            <a:off x="2295330" y="5726094"/>
            <a:ext cx="433602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0E853-796D-0533-38F9-98D93C72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4" y="1904317"/>
            <a:ext cx="7529212" cy="4221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69AEC9-F7C3-EC7C-BC9F-72FFCD9377AC}"/>
              </a:ext>
            </a:extLst>
          </p:cNvPr>
          <p:cNvSpPr txBox="1"/>
          <p:nvPr/>
        </p:nvSpPr>
        <p:spPr>
          <a:xfrm>
            <a:off x="419483" y="1400146"/>
            <a:ext cx="54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riding on bike.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Results (Cont..)</a:t>
            </a:r>
            <a:endParaRPr dirty="0"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54" name="Google Shape;254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C289-55C6-9BC9-4E8F-64FC863D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90" y="1982621"/>
            <a:ext cx="7605419" cy="41913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685F5-7BF8-4C44-E344-C62FE3E22CFA}"/>
              </a:ext>
            </a:extLst>
          </p:cNvPr>
          <p:cNvSpPr txBox="1"/>
          <p:nvPr/>
        </p:nvSpPr>
        <p:spPr>
          <a:xfrm>
            <a:off x="419483" y="1400146"/>
            <a:ext cx="7772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helmet and triple riding in a bike and using mobile phone</a:t>
            </a:r>
            <a:r>
              <a:rPr lang="en-GB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43315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Results (Cont..)</a:t>
            </a:r>
            <a:endParaRPr dirty="0"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54" name="Google Shape;254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C190C-AE2D-7125-E6B0-7D9626A1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93" y="1851574"/>
            <a:ext cx="7087214" cy="4458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778CC-A148-FB6F-6560-115B045EEBA7}"/>
              </a:ext>
            </a:extLst>
          </p:cNvPr>
          <p:cNvSpPr txBox="1"/>
          <p:nvPr/>
        </p:nvSpPr>
        <p:spPr>
          <a:xfrm>
            <a:off x="419483" y="1400146"/>
            <a:ext cx="54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No zebra violation.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19172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Results (Cont..)</a:t>
            </a:r>
            <a:endParaRPr dirty="0"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54" name="Google Shape;254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01AFA-32EA-D638-B02D-B6B86714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84" y="1912721"/>
            <a:ext cx="7757832" cy="4328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AE857C-D76A-791F-0E09-F2F78B32DCF0}"/>
              </a:ext>
            </a:extLst>
          </p:cNvPr>
          <p:cNvSpPr txBox="1"/>
          <p:nvPr/>
        </p:nvSpPr>
        <p:spPr>
          <a:xfrm>
            <a:off x="419483" y="1400146"/>
            <a:ext cx="54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Zebra violation.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91996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Results (Cont..)</a:t>
            </a:r>
            <a:endParaRPr dirty="0"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254" name="Google Shape;254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Dept. of ECE,                                                                        SIT, </a:t>
            </a:r>
            <a:r>
              <a:rPr lang="en-US" dirty="0" err="1"/>
              <a:t>Tumkur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42945-7DC0-BBF6-E5DF-1CFC96D2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32" y="2024596"/>
            <a:ext cx="6525536" cy="3724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05F091-6127-ECFE-5419-622BFC30747B}"/>
              </a:ext>
            </a:extLst>
          </p:cNvPr>
          <p:cNvSpPr txBox="1"/>
          <p:nvPr/>
        </p:nvSpPr>
        <p:spPr>
          <a:xfrm>
            <a:off x="419483" y="1400146"/>
            <a:ext cx="54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•  Storing the data in a Firebase Cloud.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45931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Results (Cont..)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4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4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lnSpc>
                <a:spcPct val="8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achieves a 99% detection rate for bikes and riders. It distinguishes helmeted riders with 99% accuracy and non-helmeted riders with 98% accuracy</a:t>
            </a:r>
          </a:p>
          <a:p>
            <a:pPr marL="342900" algn="just">
              <a:lnSpc>
                <a:spcPct val="80000"/>
              </a:lnSpc>
              <a:buSzPct val="100000"/>
              <a:buFont typeface="Arial" panose="020B0604020202020204" pitchFamily="34" charset="0"/>
              <a:buChar char="•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algn="just">
              <a:lnSpc>
                <a:spcPct val="8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it detects mobile phone usage with a accuracy of 98% and  also identifying instances of more than two riders on a bike with 96% accuracy.</a:t>
            </a:r>
          </a:p>
          <a:p>
            <a:pPr marL="342900" lvl="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GB" sz="2004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4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model achieve an accuracy of 90% in detecting the zebra cross violators for both bikes and cars.</a:t>
            </a:r>
            <a:r>
              <a:rPr lang="en-GB" sz="2004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The system recognizes the license plate information of the vehicle with an   accuracy of 93%. </a:t>
            </a:r>
            <a:endParaRPr lang="en-US" sz="2004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004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004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Overall, the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achieved 97% accuracy in detecting traffic rule violators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results are stored in the Firebase Cloud with a violations committed by      the rider along with the date and timestamp.</a:t>
            </a:r>
          </a:p>
          <a:p>
            <a:pPr marL="114300" indent="0" algn="just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endParaRPr sz="2004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852"/>
              <a:buNone/>
            </a:pPr>
            <a:endParaRPr sz="2004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3072000" y="63039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Dept. of ECE,                                                                        SIT, </a:t>
            </a:r>
            <a:r>
              <a:rPr lang="en-US" sz="12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Tumkur</a:t>
            </a:r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6219-1A32-3981-EACC-48C2855A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78D5E-9C94-FBB0-941E-3403F68CC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algn="just">
              <a:buSzPct val="100000"/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automatically detect traffic violations using the YOLOv8 model, effectively identifying infractions such as riding without a helmet, triple riding and using a mobile phone while riding a bike and also identifies the instances of zebra crossing lane violations for both bike and car. </a:t>
            </a:r>
          </a:p>
          <a:p>
            <a:pPr algn="just">
              <a:buSzPct val="100000"/>
              <a:buFont typeface="Arial" panose="020B0604020202020204" pitchFamily="34" charset="0"/>
              <a:buChar char="•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ct val="100000"/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extracting license plate details in each scenario, law enforcement agencies can efficiently enforce penalties and promote safer road behaviour, ultimately contributing to a reduction in road accidents and fatalities.</a:t>
            </a:r>
          </a:p>
          <a:p>
            <a:pPr algn="just">
              <a:buSzPct val="100000"/>
              <a:buFont typeface="Arial" panose="020B0604020202020204" pitchFamily="34" charset="0"/>
              <a:buChar char="•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ct val="100000"/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reduces the manual monitoring of the traffic scenes by the traffic officers. 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12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6920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04025" algn="l" rtl="0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endParaRPr sz="3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476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342900" lvl="0" indent="-2476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342900" lvl="0" indent="-2476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                      </a:t>
            </a:r>
            <a:r>
              <a:rPr lang="en-US" sz="1400" dirty="0"/>
              <a:t>                                                              </a:t>
            </a:r>
            <a:endParaRPr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Dept. of ECE,                                                                        SIT, </a:t>
            </a:r>
            <a:r>
              <a:rPr lang="en-US" dirty="0" err="1"/>
              <a:t>Tumkur</a:t>
            </a:r>
            <a:endParaRPr dirty="0"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7638" y="1417638"/>
            <a:ext cx="4168878" cy="230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6968" y="3737820"/>
            <a:ext cx="4260440" cy="2618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457200" y="2060437"/>
            <a:ext cx="3859163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India saw an 18% increase in vehicle ownership in 2023.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This increase led to a 12% rise in road accidents.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surge in vehicles has reduced road safety and resulted in more deaths.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6219-1A32-3981-EACC-48C2855A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for future work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78D5E-9C94-FBB0-941E-3403F68CC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pPr algn="just">
              <a:buSzPct val="100000"/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offences committed could be identified and an SMS can be directly sent to the traffic offender with the fine amount and payment link.</a:t>
            </a:r>
          </a:p>
          <a:p>
            <a:pPr algn="just">
              <a:buSzPct val="100000"/>
              <a:buFont typeface="Arial" panose="020B0604020202020204" pitchFamily="34" charset="0"/>
              <a:buChar char="•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ct val="100000"/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lays the foundation for future advancements in smart transportation systems like traffic flow monitoring, anomaly detection and parking management. </a:t>
            </a:r>
          </a:p>
        </p:txBody>
      </p:sp>
    </p:spTree>
    <p:extLst>
      <p:ext uri="{BB962C8B-B14F-4D97-AF65-F5344CB8AC3E}">
        <p14:creationId xmlns:p14="http://schemas.microsoft.com/office/powerpoint/2010/main" val="4280589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40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[1]. K. Dahiya, D. Singh and C. K. Mohan, "Automatic detection of bike-riders without helmet using surveillance videos in real-time</a:t>
            </a:r>
            <a:r>
              <a:rPr lang="en-US" sz="1600" i="1" dirty="0">
                <a:latin typeface="Times New Roman"/>
                <a:ea typeface="Times New Roman"/>
                <a:cs typeface="Times New Roman"/>
                <a:sym typeface="Times New Roman"/>
              </a:rPr>
              <a:t>," 2016 International Joint Conference on Neural Networks (IJCNN)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Vancouver, BC, Canada, 2016.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None/>
            </a:pPr>
            <a:r>
              <a:rPr lang="en-US" sz="1600" b="0" i="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[2]. A. Saumya, V. Gayathri, K. </a:t>
            </a:r>
            <a:r>
              <a:rPr lang="en-US" sz="1600" b="0" i="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Venkateswaran</a:t>
            </a:r>
            <a:r>
              <a:rPr lang="en-US" sz="1600" b="0" i="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S. Kale and N. Sridhar, "Machine Learning based Surveillance System for Detection of Bike Riders without Helmet and Triple Rides," </a:t>
            </a:r>
            <a:r>
              <a:rPr lang="en-US" sz="1600" b="0" i="1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2020 International Conference on Smart Electronics and Communication (ICOSEC)</a:t>
            </a:r>
            <a:r>
              <a:rPr lang="en-US" sz="1600" b="0" i="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Trichy, India, 2020</a:t>
            </a:r>
            <a:r>
              <a:rPr lang="en-IN" sz="1600" b="0" i="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[3]. </a:t>
            </a:r>
            <a:r>
              <a:rPr lang="en-US" sz="1600" b="0" i="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Dasgupta, O. Bandyopadhyay and S. </a:t>
            </a:r>
            <a:r>
              <a:rPr lang="en-US" sz="1600" b="0" i="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Chatterji</a:t>
            </a:r>
            <a:r>
              <a:rPr lang="en-US" sz="1600" b="0" i="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"Automated Helmet Detection for Multiple Motorcycle Riders using CNN," </a:t>
            </a:r>
            <a:r>
              <a:rPr lang="en-US" sz="1600" b="0" i="1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2019 IEEE Conference on Information and Communication Technology</a:t>
            </a:r>
            <a:r>
              <a:rPr lang="en-US" sz="1600" b="0" i="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Allahabad, India, 2019.</a:t>
            </a:r>
            <a:endParaRPr sz="1600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None/>
            </a:pPr>
            <a:r>
              <a:rPr lang="en-US" sz="16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[4]. </a:t>
            </a:r>
            <a:r>
              <a:rPr lang="en-US" sz="1600" b="0" i="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X. -H. Wu, R. Hu and Y. -Q. Bao, "Block-Based Hough Transform for Recognition of Zebra Crossing in Natural Scene Images," in </a:t>
            </a:r>
            <a:r>
              <a:rPr lang="en-US" sz="1600" b="0" i="1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Access</a:t>
            </a:r>
            <a:r>
              <a:rPr lang="en-US" sz="1600" b="0" i="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7, pp. 59895-59902, 2019.</a:t>
            </a:r>
          </a:p>
          <a:p>
            <a:pPr marL="0" indent="0" algn="just">
              <a:spcBef>
                <a:spcPts val="320"/>
              </a:spcBef>
              <a:buClr>
                <a:srgbClr val="333333"/>
              </a:buClr>
              <a:buSzPts val="1600"/>
              <a:buNone/>
            </a:pP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[5]. Mallela Nikhil Chakravarthy, Rohit </a:t>
            </a:r>
            <a:r>
              <a:rPr lang="en-US" sz="1600" b="0" i="0" dirty="0" err="1">
                <a:latin typeface="Times New Roman"/>
                <a:ea typeface="Times New Roman"/>
                <a:cs typeface="Times New Roman"/>
                <a:sym typeface="Times New Roman"/>
              </a:rPr>
              <a:t>Volety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1600" b="0" i="0" dirty="0" err="1">
                <a:latin typeface="Times New Roman"/>
                <a:ea typeface="Times New Roman"/>
                <a:cs typeface="Times New Roman"/>
                <a:sym typeface="Times New Roman"/>
              </a:rPr>
              <a:t>Nadesh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 R.K., "Detection of the triple riding and speed violation on two-wheelers using deep learning algorithms</a:t>
            </a:r>
            <a:r>
              <a:rPr lang="en-US" sz="1600" b="0" i="1" dirty="0">
                <a:latin typeface="Times New Roman"/>
                <a:ea typeface="Times New Roman"/>
                <a:cs typeface="Times New Roman"/>
                <a:sym typeface="Times New Roman"/>
              </a:rPr>
              <a:t>", </a:t>
            </a:r>
            <a:r>
              <a:rPr lang="en-US" sz="1600" b="0" i="1" dirty="0" err="1">
                <a:latin typeface="Times New Roman"/>
                <a:ea typeface="Times New Roman"/>
                <a:cs typeface="Times New Roman"/>
                <a:sym typeface="Times New Roman"/>
              </a:rPr>
              <a:t>Multime</a:t>
            </a:r>
            <a:r>
              <a:rPr lang="en-US" sz="1600" b="0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0" i="1" dirty="0" err="1">
                <a:latin typeface="Times New Roman"/>
                <a:ea typeface="Times New Roman"/>
                <a:cs typeface="Times New Roman"/>
                <a:sym typeface="Times New Roman"/>
              </a:rPr>
              <a:t>dia</a:t>
            </a:r>
            <a:r>
              <a:rPr lang="en-US" sz="1600" b="0" i="1" dirty="0">
                <a:latin typeface="Times New Roman"/>
                <a:ea typeface="Times New Roman"/>
                <a:cs typeface="Times New Roman"/>
                <a:sym typeface="Times New Roman"/>
              </a:rPr>
              <a:t> Tools and Applications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, Springer, 2020.</a:t>
            </a:r>
          </a:p>
          <a:p>
            <a:pPr marL="0" indent="0" algn="just">
              <a:spcBef>
                <a:spcPts val="320"/>
              </a:spcBef>
              <a:buClr>
                <a:srgbClr val="333333"/>
              </a:buClr>
              <a:buSzPts val="1600"/>
              <a:buNone/>
            </a:pP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[6]. Mistry, </a:t>
            </a:r>
            <a:r>
              <a:rPr lang="en-US" sz="1600" b="0" i="0" dirty="0" err="1">
                <a:latin typeface="Times New Roman"/>
                <a:ea typeface="Times New Roman"/>
                <a:cs typeface="Times New Roman"/>
                <a:sym typeface="Times New Roman"/>
              </a:rPr>
              <a:t>Jimit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600" b="0" i="0" dirty="0" err="1">
                <a:latin typeface="Times New Roman"/>
                <a:ea typeface="Times New Roman"/>
                <a:cs typeface="Times New Roman"/>
                <a:sym typeface="Times New Roman"/>
              </a:rPr>
              <a:t>Aashishk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1600" b="0" i="0" dirty="0" err="1">
                <a:latin typeface="Times New Roman"/>
                <a:ea typeface="Times New Roman"/>
                <a:cs typeface="Times New Roman"/>
                <a:sym typeface="Times New Roman"/>
              </a:rPr>
              <a:t>kishor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 P. </a:t>
            </a:r>
            <a:r>
              <a:rPr lang="en-US" sz="1600" b="0" i="0" dirty="0" err="1">
                <a:latin typeface="Times New Roman"/>
                <a:ea typeface="Times New Roman"/>
                <a:cs typeface="Times New Roman"/>
                <a:sym typeface="Times New Roman"/>
              </a:rPr>
              <a:t>Upla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. “An automatic detection of </a:t>
            </a:r>
            <a:r>
              <a:rPr lang="en-US" sz="1600" b="0" i="0" dirty="0" err="1">
                <a:latin typeface="Times New Roman"/>
                <a:ea typeface="Times New Roman"/>
                <a:cs typeface="Times New Roman"/>
                <a:sym typeface="Times New Roman"/>
              </a:rPr>
              <a:t>helemeted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 and non </a:t>
            </a:r>
            <a:r>
              <a:rPr lang="en-US" sz="1600" b="0" i="0" dirty="0" err="1">
                <a:latin typeface="Times New Roman"/>
                <a:ea typeface="Times New Roman"/>
                <a:cs typeface="Times New Roman"/>
                <a:sym typeface="Times New Roman"/>
              </a:rPr>
              <a:t>helemeted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 motorcyclists with license plate extraction using CNN.”, </a:t>
            </a:r>
            <a:r>
              <a:rPr lang="en-US" sz="1600" b="0" i="1" dirty="0">
                <a:latin typeface="Times New Roman"/>
                <a:ea typeface="Times New Roman"/>
                <a:cs typeface="Times New Roman"/>
                <a:sym typeface="Times New Roman"/>
              </a:rPr>
              <a:t>in International Electrical Engineering Congress (</a:t>
            </a:r>
            <a:r>
              <a:rPr lang="en-US" sz="1600" b="0" i="1" dirty="0" err="1">
                <a:latin typeface="Times New Roman"/>
                <a:ea typeface="Times New Roman"/>
                <a:cs typeface="Times New Roman"/>
                <a:sym typeface="Times New Roman"/>
              </a:rPr>
              <a:t>iEECON</a:t>
            </a:r>
            <a:r>
              <a:rPr lang="en-US" sz="1600" b="0" i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, Chonburi, Thailand, pp. 1-4,Dec.2014.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spcBef>
                <a:spcPts val="320"/>
              </a:spcBef>
              <a:buClr>
                <a:srgbClr val="333333"/>
              </a:buClr>
              <a:buSzPts val="1600"/>
              <a:buNone/>
            </a:pPr>
            <a:endParaRPr lang="en-US" sz="1600" b="0" i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just">
              <a:spcBef>
                <a:spcPts val="320"/>
              </a:spcBef>
              <a:buClr>
                <a:srgbClr val="333333"/>
              </a:buClr>
              <a:buSzPts val="1600"/>
              <a:buNone/>
            </a:pPr>
            <a:endParaRPr sz="1600" b="0" i="0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600"/>
          </a:p>
        </p:txBody>
      </p:sp>
      <p:sp>
        <p:nvSpPr>
          <p:cNvPr id="299" name="Google Shape;299;p3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0" i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[7]. H. Lin, J. D. Deng, D. Albers and F. W. Siebert, "Helmet Use Detection of Tracked Motorcycles Using CNN-Based Multi-Task Learning," in </a:t>
            </a:r>
            <a:r>
              <a:rPr lang="en-US" sz="1600" b="0" i="1" dirty="0">
                <a:latin typeface="Times New Roman"/>
                <a:ea typeface="Times New Roman"/>
                <a:cs typeface="Times New Roman"/>
                <a:sym typeface="Times New Roman"/>
              </a:rPr>
              <a:t>IEEE Access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, vol. 8, pp. 162073-162084, 2020</a:t>
            </a:r>
            <a:r>
              <a:rPr lang="en-IN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[8]. 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H. Shi and D. Zhao, "License Plate Recognition System Based on Improved YOLOv5 and GRU," in </a:t>
            </a:r>
            <a:r>
              <a:rPr lang="en-US" sz="1600" b="0" i="1" dirty="0">
                <a:latin typeface="Times New Roman"/>
                <a:ea typeface="Times New Roman"/>
                <a:cs typeface="Times New Roman"/>
                <a:sym typeface="Times New Roman"/>
              </a:rPr>
              <a:t>IEEE Access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, vol. 11, pp. 10429-10439, 2023</a:t>
            </a:r>
            <a:r>
              <a:rPr lang="en-IN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b="0" i="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[9]. 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W. Riaz, A. Azeem, G. </a:t>
            </a:r>
            <a:r>
              <a:rPr lang="en-US" sz="1600" b="0" i="0" dirty="0" err="1">
                <a:latin typeface="Times New Roman"/>
                <a:ea typeface="Times New Roman"/>
                <a:cs typeface="Times New Roman"/>
                <a:sym typeface="Times New Roman"/>
              </a:rPr>
              <a:t>Chenqiang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, Z. Yuxi, Saifullah and W. Khalid, "YOLO Based Recognition Method for Automatic License Plate Recognition," </a:t>
            </a:r>
            <a:r>
              <a:rPr lang="en-US" sz="1600" b="0" i="1" dirty="0">
                <a:latin typeface="Times New Roman"/>
                <a:ea typeface="Times New Roman"/>
                <a:cs typeface="Times New Roman"/>
                <a:sym typeface="Times New Roman"/>
              </a:rPr>
              <a:t>2020 IEEE International Conference on Advances in Electrical Engineering and Computer Applications( AEECA)</a:t>
            </a:r>
            <a:r>
              <a:rPr lang="en-US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, Dalian, China, 2020</a:t>
            </a:r>
            <a:r>
              <a:rPr lang="en-IN" sz="1600" b="0" i="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[10]. A. N. Mukunda Rao, Nikhil Kumar, Gaurav Kumar Sahu, Ravi M, Sahil Kumar,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Sukruth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V, “Triple Riding and No-Helmet Detection”, 2022.</a:t>
            </a:r>
            <a:endParaRPr sz="1600" b="0" i="0" dirty="0">
              <a:solidFill>
                <a:srgbClr val="333333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b="0" i="0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>
            <a:spLocks noGrp="1"/>
          </p:cNvSpPr>
          <p:nvPr>
            <p:ph type="body" idx="1"/>
          </p:nvPr>
        </p:nvSpPr>
        <p:spPr>
          <a:xfrm>
            <a:off x="533400" y="2743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</a:pPr>
            <a:r>
              <a:rPr lang="en-US" sz="8000" dirty="0">
                <a:latin typeface="Algerian"/>
                <a:ea typeface="Algerian"/>
                <a:cs typeface="Algerian"/>
                <a:sym typeface="Algerian"/>
              </a:rPr>
              <a:t>THANK YOU.</a:t>
            </a:r>
            <a:endParaRPr dirty="0"/>
          </a:p>
        </p:txBody>
      </p:sp>
      <p:sp>
        <p:nvSpPr>
          <p:cNvPr id="306" name="Google Shape;306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Dept. of ECE,                                                                        SIT, </a:t>
            </a:r>
            <a:r>
              <a:rPr lang="en-US" dirty="0" err="1"/>
              <a:t>Tumkur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6920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04025" algn="l" rtl="0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476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2476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2476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/>
              <a:t>                      </a:t>
            </a:r>
            <a:r>
              <a:rPr lang="en-US" sz="1400"/>
              <a:t>                                                              </a:t>
            </a: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Dept. of ECE,                                                                        SIT, </a:t>
            </a:r>
            <a:r>
              <a:rPr lang="en-US" dirty="0" err="1"/>
              <a:t>Tumkur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457200" y="1948387"/>
            <a:ext cx="3937518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Incorporating the law enforcement will be challenging.</a:t>
            </a:r>
            <a:endParaRPr dirty="0"/>
          </a:p>
          <a:p>
            <a:pPr marL="28575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46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address this issue we propose a fully functional traffic surveillance monitoring system. 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[Images (a),(b),(c) are the courtesy of google.com]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0361" y="965918"/>
            <a:ext cx="2411976" cy="233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9551" y="960779"/>
            <a:ext cx="2071534" cy="2347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37574" y="3661141"/>
            <a:ext cx="2411976" cy="246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3977" y="3655988"/>
            <a:ext cx="2037108" cy="2465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5428600" y="3205800"/>
            <a:ext cx="595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7763750" y="3205800"/>
            <a:ext cx="44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504800" y="6007625"/>
            <a:ext cx="44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7695675" y="6007625"/>
            <a:ext cx="443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42900" lvl="0" indent="-34293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500" dirty="0">
                <a:latin typeface="Times New Roman"/>
                <a:ea typeface="Times New Roman"/>
                <a:cs typeface="Times New Roman"/>
                <a:sym typeface="Times New Roman"/>
              </a:rPr>
              <a:t>Addressing the challenges faced by traffic police, including resource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500" dirty="0">
                <a:latin typeface="Times New Roman"/>
                <a:ea typeface="Times New Roman"/>
                <a:cs typeface="Times New Roman"/>
                <a:sym typeface="Times New Roman"/>
              </a:rPr>
              <a:t>     strain and inconsistent law enforcement.</a:t>
            </a:r>
            <a:endParaRPr dirty="0"/>
          </a:p>
          <a:p>
            <a:pPr marL="342900" lvl="0" indent="-204025" algn="just" rtl="0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31" algn="just" rtl="0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500" dirty="0">
                <a:latin typeface="Times New Roman"/>
                <a:ea typeface="Times New Roman"/>
                <a:cs typeface="Times New Roman"/>
                <a:sym typeface="Times New Roman"/>
              </a:rPr>
              <a:t>Automatically monitor and manage various traffic violations.</a:t>
            </a:r>
            <a:endParaRPr dirty="0"/>
          </a:p>
          <a:p>
            <a:pPr marL="342900" lvl="0" indent="-204025" algn="just" rtl="0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31" algn="just" rtl="0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500" dirty="0">
                <a:latin typeface="Times New Roman"/>
                <a:ea typeface="Times New Roman"/>
                <a:cs typeface="Times New Roman"/>
                <a:sym typeface="Times New Roman"/>
              </a:rPr>
              <a:t>Eliminating the need for manual monitoring.</a:t>
            </a:r>
            <a:endParaRPr dirty="0"/>
          </a:p>
          <a:p>
            <a:pPr marL="342900" lvl="0" indent="-204025" algn="l" rtl="0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04025" algn="l" rtl="0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476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/>
          </a:p>
          <a:p>
            <a:pPr marL="342900" lvl="0" indent="-2476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/>
          </a:p>
          <a:p>
            <a:pPr marL="342900" lvl="0" indent="-2476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/>
          </a:p>
          <a:p>
            <a:pPr marL="342900" lvl="0" indent="-2476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200" dirty="0"/>
              <a:t>                      </a:t>
            </a:r>
            <a:r>
              <a:rPr lang="en-US" sz="1400" dirty="0"/>
              <a:t>                                                              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FE872-E4C8-CFD0-8685-D64A711F2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58" y="3557049"/>
            <a:ext cx="4033683" cy="26842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extract the License plate information of the bike and car which violate the traffic rules such as, </a:t>
            </a:r>
          </a:p>
          <a:p>
            <a:pPr marL="800100" lvl="1" algn="just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Riding bike without Helmet.</a:t>
            </a:r>
          </a:p>
          <a:p>
            <a:pPr marL="800100" lvl="1" algn="just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riding on bike.</a:t>
            </a:r>
          </a:p>
          <a:p>
            <a:pPr marL="800100" lvl="1" algn="just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phone usage while riding the bike.</a:t>
            </a:r>
          </a:p>
          <a:p>
            <a:pPr marL="800100" lvl="1" algn="just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Bike and car surpassing over the zebra crossing lane in a traffic signal.</a:t>
            </a:r>
            <a:endParaRPr sz="22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34" name="Google Shape;134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99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Literature Review </a:t>
            </a:r>
            <a:br>
              <a:rPr lang="en-US" sz="3600" dirty="0"/>
            </a:br>
            <a:endParaRPr sz="3600" dirty="0"/>
          </a:p>
        </p:txBody>
      </p:sp>
      <p:graphicFrame>
        <p:nvGraphicFramePr>
          <p:cNvPr id="140" name="Google Shape;140;p18"/>
          <p:cNvGraphicFramePr/>
          <p:nvPr>
            <p:extLst>
              <p:ext uri="{D42A27DB-BD31-4B8C-83A1-F6EECF244321}">
                <p14:modId xmlns:p14="http://schemas.microsoft.com/office/powerpoint/2010/main" val="2665552934"/>
              </p:ext>
            </p:extLst>
          </p:nvPr>
        </p:nvGraphicFramePr>
        <p:xfrm>
          <a:off x="457200" y="1143001"/>
          <a:ext cx="8153400" cy="4966185"/>
        </p:xfrm>
        <a:graphic>
          <a:graphicData uri="http://schemas.openxmlformats.org/drawingml/2006/table">
            <a:tbl>
              <a:tblPr firstRow="1" bandRow="1">
                <a:noFill/>
                <a:tableStyleId>{42E3F5EA-9970-42FD-BF01-4722CF110BEC}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0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SL.No</a:t>
                      </a:r>
                      <a:endParaRPr sz="20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20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Topic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Overview</a:t>
                      </a:r>
                      <a:endParaRPr sz="20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25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Dahiya .K,</a:t>
                      </a:r>
                      <a:endParaRPr sz="1400" u="none" strike="noStrike" cap="none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Singh D,</a:t>
                      </a:r>
                      <a:endParaRPr sz="1400" u="none" strike="noStrike" cap="none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Mohan C.K.</a:t>
                      </a:r>
                      <a:endParaRPr sz="1400" u="none" strike="noStrike" cap="none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2016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Automatic detection of Bike-riders without helmet using surveillance videos in Real-time.</a:t>
                      </a:r>
                      <a:endParaRPr sz="1400" u="none" strike="noStrike" cap="none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Detection of motor-cyclists from surveillance video using object segmentation.</a:t>
                      </a:r>
                      <a:endParaRPr sz="1400" u="none" strike="noStrike" cap="none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Determination of helmeted and non-helmeted riders by binary classifier.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2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Apoorva Saumya, Gayathri.V.</a:t>
                      </a:r>
                      <a:endParaRPr sz="1400" u="none" strike="noStrike" cap="none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based Surveillance System for Detection of Bike Riders without Helmet and Triple Rides.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Vertical projection of binary image is used for counting the number of riders.</a:t>
                      </a:r>
                      <a:b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 based convolutional neural network for object detection.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1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Madhuchhanda</a:t>
                      </a: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Dasgupta.</a:t>
                      </a:r>
                      <a:endParaRPr sz="1400" u="none" strike="noStrike" cap="none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Automated Helmet Detection for Multiple Motorcycle Riders using CNN.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Motorcycle riders detection by CNN(Bounding boxes, Euclidean distance).</a:t>
                      </a:r>
                      <a:endParaRPr sz="1400" u="none" strike="noStrike" cap="none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Softmax</a:t>
                      </a: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classifier for Helmet detection.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103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Literature Review </a:t>
            </a:r>
            <a:br>
              <a:rPr lang="en-US" sz="3600"/>
            </a:br>
            <a:endParaRPr sz="3600"/>
          </a:p>
        </p:txBody>
      </p:sp>
      <p:graphicFrame>
        <p:nvGraphicFramePr>
          <p:cNvPr id="148" name="Google Shape;148;p19"/>
          <p:cNvGraphicFramePr/>
          <p:nvPr>
            <p:extLst>
              <p:ext uri="{D42A27DB-BD31-4B8C-83A1-F6EECF244321}">
                <p14:modId xmlns:p14="http://schemas.microsoft.com/office/powerpoint/2010/main" val="139609261"/>
              </p:ext>
            </p:extLst>
          </p:nvPr>
        </p:nvGraphicFramePr>
        <p:xfrm>
          <a:off x="457200" y="1142999"/>
          <a:ext cx="8229600" cy="5049130"/>
        </p:xfrm>
        <a:graphic>
          <a:graphicData uri="http://schemas.openxmlformats.org/drawingml/2006/table">
            <a:tbl>
              <a:tblPr firstRow="1" bandRow="1">
                <a:noFill/>
                <a:tableStyleId>{42E3F5EA-9970-42FD-BF01-4722CF110BEC}</a:tableStyleId>
              </a:tblPr>
              <a:tblGrid>
                <a:gridCol w="6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4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6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SL.No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Topic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Overview</a:t>
                      </a:r>
                      <a:endParaRPr lang="en-US" sz="20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73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Xue- Hua Wu, </a:t>
                      </a:r>
                      <a:r>
                        <a:rPr lang="en-US" sz="14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Renjie</a:t>
                      </a: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HU.</a:t>
                      </a:r>
                      <a:endParaRPr lang="en-US"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Block-Based Hough Transform for Recognition of Zebra Crossing in Natural Scene Images.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Block based Hough transform is used to recognize the parallel and straight lines, this detected lines adapted to recognize Zebra crossing.</a:t>
                      </a:r>
                      <a:endParaRPr lang="en-US"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4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Mallela Nikhil, Rohit </a:t>
                      </a:r>
                      <a:r>
                        <a:rPr lang="en-US" sz="14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Volety</a:t>
                      </a: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lang="en-US"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Detection of triple riding and speed violation on two wheelers using deep learning algorithm.</a:t>
                      </a:r>
                      <a:endParaRPr lang="en-US"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YOLOv3 used for detecting rule violators.</a:t>
                      </a:r>
                      <a:endParaRPr lang="en-US" sz="1400" u="none" strike="noStrike" cap="none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COCO dataset was used to train the YOLO model.</a:t>
                      </a:r>
                      <a:endParaRPr lang="en-US"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43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Mistry, </a:t>
                      </a:r>
                      <a:r>
                        <a:rPr lang="en-US" sz="1400" b="0" i="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Jimit</a:t>
                      </a:r>
                      <a:r>
                        <a:rPr lang="en-US" sz="1400" b="0" i="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Aashishk</a:t>
                      </a:r>
                      <a:r>
                        <a:rPr lang="en-US" sz="1400" b="0" i="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lang="en-US"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automatic detection of helmeted and non helmeted motorcyclists with license plate extraction using CNN.</a:t>
                      </a:r>
                      <a:endParaRPr lang="en-US"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YOLOv2 model is used at two different stages, </a:t>
                      </a:r>
                      <a:endParaRPr lang="en-US" sz="1400" u="none" strike="noStrike" cap="none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Detection of person class instead of motorcycle to improve the accuracy.</a:t>
                      </a:r>
                      <a:endParaRPr lang="en-US" sz="1400" u="none" strike="noStrike" cap="none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YOLOv2 is implemented for helmet detection.</a:t>
                      </a:r>
                      <a:endParaRPr lang="en-US" sz="1400" u="none" strike="noStrike" cap="none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 ALPR used for license plate extraction.</a:t>
                      </a:r>
                      <a:endParaRPr lang="en-US"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" name="Google Shape;14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103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Literature Review </a:t>
            </a:r>
            <a:br>
              <a:rPr lang="en-US" sz="3600"/>
            </a:br>
            <a:endParaRPr sz="3600"/>
          </a:p>
        </p:txBody>
      </p:sp>
      <p:graphicFrame>
        <p:nvGraphicFramePr>
          <p:cNvPr id="155" name="Google Shape;155;p20"/>
          <p:cNvGraphicFramePr/>
          <p:nvPr>
            <p:extLst>
              <p:ext uri="{D42A27DB-BD31-4B8C-83A1-F6EECF244321}">
                <p14:modId xmlns:p14="http://schemas.microsoft.com/office/powerpoint/2010/main" val="2318207994"/>
              </p:ext>
            </p:extLst>
          </p:nvPr>
        </p:nvGraphicFramePr>
        <p:xfrm>
          <a:off x="457200" y="1143000"/>
          <a:ext cx="8229600" cy="4953760"/>
        </p:xfrm>
        <a:graphic>
          <a:graphicData uri="http://schemas.openxmlformats.org/drawingml/2006/table">
            <a:tbl>
              <a:tblPr firstRow="1" bandRow="1">
                <a:noFill/>
                <a:tableStyleId>{42E3F5EA-9970-42FD-BF01-4722CF110BEC}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SL.No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Topic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Overview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8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Hanhe</a:t>
                      </a: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Lin, </a:t>
                      </a:r>
                      <a:r>
                        <a:rPr lang="en-US" sz="14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Deike</a:t>
                      </a: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Albers.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Helmet use detection of tracked motorcycles using CNN based multi-task learning.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RetinaNet is used to detects motorcycle with at least one rider, using both motion state and visual similarity between detected active motorcycle.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8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Hengliang Shi,  Dongnan Zhao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License Plate Recognition System Based on Improved YOLOv5 and GRU.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 model for license plate location and recognition(GRU + CTC used to build the recognition network of  license plate).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8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Waqar Riaz, Abdullah Azeem, Gao Chenqiang, Zhou Yuxi, Saifullah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 Based Recognition Method for Automatic License Plate Recognition.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AOLP dataset is used for the license plate recognition.</a:t>
                      </a:r>
                      <a:endParaRPr sz="1400" u="none" strike="noStrike" cap="none" dirty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YOLOv3 model is employed for character recognition.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6" name="Google Shape;15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Dept. of ECE,                                                                        SIT, Tumkur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2210</Words>
  <Application>Microsoft Office PowerPoint</Application>
  <PresentationFormat>On-screen Show (4:3)</PresentationFormat>
  <Paragraphs>312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Algerian</vt:lpstr>
      <vt:lpstr>Times New Roman</vt:lpstr>
      <vt:lpstr>Helvetica Neue</vt:lpstr>
      <vt:lpstr>Noto Sans Symbols</vt:lpstr>
      <vt:lpstr>Arial</vt:lpstr>
      <vt:lpstr>Calibri</vt:lpstr>
      <vt:lpstr>Office Theme</vt:lpstr>
      <vt:lpstr>“Image Processing based Traffic Surveillance”</vt:lpstr>
      <vt:lpstr>Contents</vt:lpstr>
      <vt:lpstr>Introduction</vt:lpstr>
      <vt:lpstr>Introduction</vt:lpstr>
      <vt:lpstr>Motivation</vt:lpstr>
      <vt:lpstr>Objectives</vt:lpstr>
      <vt:lpstr>Literature Review  </vt:lpstr>
      <vt:lpstr>Literature Review  </vt:lpstr>
      <vt:lpstr>Literature Review  </vt:lpstr>
      <vt:lpstr>Literature Review Summary </vt:lpstr>
      <vt:lpstr>Literature Review Summary </vt:lpstr>
      <vt:lpstr>Block diagram</vt:lpstr>
      <vt:lpstr>Flow Chart</vt:lpstr>
      <vt:lpstr>Methodology</vt:lpstr>
      <vt:lpstr>Methodology (Contd..)</vt:lpstr>
      <vt:lpstr>Software Description</vt:lpstr>
      <vt:lpstr>Software Description (Contd..)</vt:lpstr>
      <vt:lpstr>Dataset</vt:lpstr>
      <vt:lpstr>Results and Discussion</vt:lpstr>
      <vt:lpstr>Results (Cont..)</vt:lpstr>
      <vt:lpstr>Results (Cont..)</vt:lpstr>
      <vt:lpstr>Results (Cont..)</vt:lpstr>
      <vt:lpstr>Results (Cont..)</vt:lpstr>
      <vt:lpstr>Results (Cont..)</vt:lpstr>
      <vt:lpstr>Results (Cont..)</vt:lpstr>
      <vt:lpstr>Results (Cont..)</vt:lpstr>
      <vt:lpstr>Results (Cont..)</vt:lpstr>
      <vt:lpstr>Results (Cont..)</vt:lpstr>
      <vt:lpstr>Conclusion</vt:lpstr>
      <vt:lpstr>Scope for future work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“Image Processing based Traffic Surveillance”</dc:title>
  <dc:creator>Mithun J B</dc:creator>
  <cp:lastModifiedBy>Mithun J B</cp:lastModifiedBy>
  <cp:revision>58</cp:revision>
  <dcterms:modified xsi:type="dcterms:W3CDTF">2024-04-30T14:55:01Z</dcterms:modified>
</cp:coreProperties>
</file>